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0" r:id="rId3"/>
    <p:sldId id="271" r:id="rId4"/>
    <p:sldId id="272" r:id="rId5"/>
    <p:sldId id="273" r:id="rId6"/>
    <p:sldId id="262" r:id="rId7"/>
    <p:sldId id="257" r:id="rId8"/>
    <p:sldId id="259" r:id="rId9"/>
    <p:sldId id="260" r:id="rId10"/>
    <p:sldId id="264" r:id="rId11"/>
    <p:sldId id="265" r:id="rId12"/>
    <p:sldId id="266" r:id="rId13"/>
    <p:sldId id="267" r:id="rId14"/>
    <p:sldId id="274" r:id="rId15"/>
    <p:sldId id="269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688E8-B89C-47B6-B8FD-273AAF3254BA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7F52E-9B21-4CE2-843C-F2F01186BEA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7513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7F52E-9B21-4CE2-843C-F2F01186BEA1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2465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6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826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826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826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826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1012A63-FEB9-4297-896B-008A5BF1F0A7}" type="slidenum">
              <a:rPr lang="es-ES" u="none">
                <a:solidFill>
                  <a:prstClr val="black"/>
                </a:solidFill>
              </a:rPr>
              <a:pPr eaLnBrk="1" hangingPunct="1"/>
              <a:t>13</a:t>
            </a:fld>
            <a:endParaRPr lang="es-ES" u="none">
              <a:solidFill>
                <a:prstClr val="black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Resim eklemek için simgeyi tıklatın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Asıl başlık stili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55EE2FC-B16C-424F-B2EE-01CBB29A4468}" type="datetimeFigureOut">
              <a:rPr lang="tr-TR" smtClean="0"/>
              <a:t>28.01.2015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54C9CD9-834E-4097-B737-CEE48842D070}" type="slidenum">
              <a:rPr lang="tr-TR" smtClean="0"/>
              <a:t>‹#›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MOĞOLİSTAN 50 ADET</a:t>
            </a:r>
            <a:br>
              <a:rPr lang="tr-TR" dirty="0" smtClean="0"/>
            </a:br>
            <a:r>
              <a:rPr lang="tr-TR" dirty="0" smtClean="0"/>
              <a:t>PAKET ARITMA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ORGANİZASYON, HABERLEŞME ALTYAPISI ve BAKIM</a:t>
            </a:r>
            <a:endParaRPr lang="tr-T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805264"/>
            <a:ext cx="1485900" cy="80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14838"/>
            <a:ext cx="1400000" cy="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ener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" b="917"/>
          <a:stretch>
            <a:fillRect/>
          </a:stretch>
        </p:blipFill>
        <p:spPr bwMode="auto">
          <a:xfrm>
            <a:off x="170950" y="3810470"/>
            <a:ext cx="3127131" cy="2339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9512" y="2132856"/>
            <a:ext cx="862598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algn="just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Ana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ekran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smtClean="0">
                <a:solidFill>
                  <a:srgbClr val="1F497D"/>
                </a:solidFill>
                <a:latin typeface="Tahoma" pitchFamily="34" charset="0"/>
              </a:rPr>
              <a:t>her </a:t>
            </a:r>
            <a:r>
              <a:rPr lang="en-GB" sz="1600" b="1" u="none" dirty="0" err="1" smtClean="0">
                <a:solidFill>
                  <a:srgbClr val="1F497D"/>
                </a:solidFill>
                <a:latin typeface="Tahoma" pitchFamily="34" charset="0"/>
              </a:rPr>
              <a:t>bir</a:t>
            </a:r>
            <a:r>
              <a:rPr lang="tr-TR" sz="1600" b="1" u="none" dirty="0" smtClean="0">
                <a:solidFill>
                  <a:srgbClr val="1F497D"/>
                </a:solidFill>
                <a:latin typeface="Tahoma" pitchFamily="34" charset="0"/>
              </a:rPr>
              <a:t> istasyonun </a:t>
            </a:r>
            <a:r>
              <a:rPr lang="en-GB" sz="1600" b="1" u="none" dirty="0" err="1" smtClean="0">
                <a:solidFill>
                  <a:srgbClr val="1F497D"/>
                </a:solidFill>
                <a:latin typeface="Tahoma" pitchFamily="34" charset="0"/>
              </a:rPr>
              <a:t>temel</a:t>
            </a:r>
            <a:r>
              <a:rPr lang="en-GB" sz="1600" b="1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 smtClean="0">
                <a:solidFill>
                  <a:srgbClr val="1F497D"/>
                </a:solidFill>
                <a:latin typeface="Tahoma" pitchFamily="34" charset="0"/>
              </a:rPr>
              <a:t>bilgileri</a:t>
            </a:r>
            <a:r>
              <a:rPr lang="tr-TR" sz="1600" b="1" u="none" dirty="0" err="1" smtClean="0">
                <a:solidFill>
                  <a:srgbClr val="1F497D"/>
                </a:solidFill>
                <a:latin typeface="Tahoma" pitchFamily="34" charset="0"/>
              </a:rPr>
              <a:t>ni</a:t>
            </a:r>
            <a:r>
              <a:rPr lang="en-GB" sz="1600" b="1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yansıtan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,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tüm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alanları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 smtClean="0">
                <a:solidFill>
                  <a:srgbClr val="1F497D"/>
                </a:solidFill>
                <a:latin typeface="Tahoma" pitchFamily="34" charset="0"/>
              </a:rPr>
              <a:t>gösterir</a:t>
            </a:r>
            <a:r>
              <a:rPr lang="en-GB" sz="1600" b="1" u="none" dirty="0" smtClean="0">
                <a:solidFill>
                  <a:srgbClr val="1F497D"/>
                </a:solidFill>
                <a:latin typeface="Tahoma" pitchFamily="34" charset="0"/>
              </a:rPr>
              <a:t>.</a:t>
            </a:r>
            <a:endParaRPr lang="tr-TR" sz="1600" b="1" u="none" dirty="0" smtClean="0">
              <a:solidFill>
                <a:srgbClr val="1F497D"/>
              </a:solidFill>
              <a:latin typeface="Tahoma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tr-TR" sz="1600" b="1" u="none" dirty="0">
              <a:solidFill>
                <a:srgbClr val="1F497D"/>
              </a:solidFill>
              <a:latin typeface="Tahoma" pitchFamily="34" charset="0"/>
            </a:endParaRPr>
          </a:p>
          <a:p>
            <a:pPr marL="285750" indent="-285750" algn="just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Program sayesinde d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aha </a:t>
            </a: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ayrıntılı bilgi için,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sektörler</a:t>
            </a: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e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erişmek</a:t>
            </a: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 mümkündür</a:t>
            </a:r>
            <a:r>
              <a:rPr lang="tr-TR" sz="1600" b="1" u="none" dirty="0" smtClean="0">
                <a:solidFill>
                  <a:srgbClr val="1F497D"/>
                </a:solidFill>
                <a:latin typeface="Tahoma" pitchFamily="34" charset="0"/>
              </a:rPr>
              <a:t>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tr-TR" sz="1600" b="1" u="none" dirty="0">
              <a:solidFill>
                <a:srgbClr val="1F497D"/>
              </a:solidFill>
              <a:latin typeface="Tahoma" pitchFamily="34" charset="0"/>
            </a:endParaRPr>
          </a:p>
          <a:p>
            <a:pPr marL="285750" indent="-285750" algn="just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Link b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ağlantısı</a:t>
            </a: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 sayesinde,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uzaktan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yönetilen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elemanların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bilgiler</a:t>
            </a:r>
            <a:r>
              <a:rPr lang="tr-TR" sz="1600" b="1" u="none" dirty="0">
                <a:solidFill>
                  <a:srgbClr val="1F497D"/>
                </a:solidFill>
                <a:latin typeface="Tahoma" pitchFamily="34" charset="0"/>
              </a:rPr>
              <a:t>i</a:t>
            </a: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sz="1600" b="1" u="none" dirty="0" err="1">
                <a:solidFill>
                  <a:srgbClr val="1F497D"/>
                </a:solidFill>
                <a:latin typeface="Tahoma" pitchFamily="34" charset="0"/>
              </a:rPr>
              <a:t>görüntülenir</a:t>
            </a:r>
            <a:endParaRPr lang="en-GB" sz="1600" b="1" u="none" dirty="0">
              <a:solidFill>
                <a:srgbClr val="1F497D"/>
              </a:solidFill>
              <a:latin typeface="Tahoma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 b="1" u="none" dirty="0">
              <a:solidFill>
                <a:srgbClr val="1F497D"/>
              </a:solidFill>
              <a:latin typeface="Tahoma" pitchFamily="34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 b="1" u="none" dirty="0">
              <a:solidFill>
                <a:srgbClr val="1F497D"/>
              </a:solidFill>
              <a:latin typeface="Tahoma" pitchFamily="34" charset="0"/>
            </a:endParaRPr>
          </a:p>
        </p:txBody>
      </p:sp>
      <p:pic>
        <p:nvPicPr>
          <p:cNvPr id="8" name="Picture 14" descr="los bel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873" y="3789040"/>
            <a:ext cx="3168162" cy="238283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estacion los belo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035" y="3792214"/>
            <a:ext cx="3168162" cy="23796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271804" y="733859"/>
            <a:ext cx="2600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b="1" u="none" dirty="0">
                <a:solidFill>
                  <a:prstClr val="white"/>
                </a:solidFill>
                <a:latin typeface="Tahoma" pitchFamily="34" charset="0"/>
              </a:rPr>
              <a:t>Graphic </a:t>
            </a:r>
            <a:r>
              <a:rPr lang="en-GB" sz="2400" b="1" u="none" dirty="0" smtClean="0">
                <a:solidFill>
                  <a:prstClr val="white"/>
                </a:solidFill>
                <a:latin typeface="Tahoma" pitchFamily="34" charset="0"/>
              </a:rPr>
              <a:t>Display</a:t>
            </a:r>
            <a:endParaRPr lang="en-GB" sz="2400" b="1" u="none" dirty="0">
              <a:solidFill>
                <a:prstClr val="white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6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06416" y="1016003"/>
            <a:ext cx="3233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sz="2400" b="1" u="none" dirty="0" smtClean="0">
                <a:solidFill>
                  <a:prstClr val="white"/>
                </a:solidFill>
                <a:latin typeface="Tahoma" pitchFamily="34" charset="0"/>
              </a:rPr>
              <a:t>Haberleşme Prosesi</a:t>
            </a:r>
            <a:endParaRPr lang="en-GB" sz="2400" b="1" u="none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79231" y="1952625"/>
            <a:ext cx="1433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b="1" u="none" dirty="0" smtClean="0">
                <a:solidFill>
                  <a:srgbClr val="003870"/>
                </a:solidFill>
                <a:latin typeface="Tahoma" pitchFamily="34" charset="0"/>
              </a:rPr>
              <a:t>Data Girişi</a:t>
            </a:r>
            <a:endParaRPr lang="en-GB" b="1" u="none" dirty="0">
              <a:solidFill>
                <a:srgbClr val="003870"/>
              </a:solidFill>
              <a:latin typeface="Tahom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76551" y="1881188"/>
            <a:ext cx="6267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u="none" dirty="0" err="1" smtClean="0">
                <a:solidFill>
                  <a:srgbClr val="1F497D"/>
                </a:solidFill>
                <a:latin typeface="Tahoma" pitchFamily="34" charset="0"/>
              </a:rPr>
              <a:t>Sektörizasyon</a:t>
            </a: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 kontrolü, spesifik bir yazılım gerektirir (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SCADA</a:t>
            </a:r>
            <a:r>
              <a:rPr lang="tr-TR" u="none" dirty="0">
                <a:solidFill>
                  <a:srgbClr val="1F497D"/>
                </a:solidFill>
                <a:latin typeface="Tahoma" pitchFamily="34" charset="0"/>
              </a:rPr>
              <a:t>)</a:t>
            </a:r>
            <a:endParaRPr lang="en-GB" u="none" dirty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836128" y="2852936"/>
            <a:ext cx="1943100" cy="360363"/>
          </a:xfrm>
          <a:prstGeom prst="rect">
            <a:avLst/>
          </a:prstGeom>
          <a:gradFill rotWithShape="1">
            <a:gsLst>
              <a:gs pos="0">
                <a:srgbClr val="F08A00">
                  <a:alpha val="57999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1F497D"/>
                </a:solidFill>
                <a:latin typeface="Tahoma" pitchFamily="34" charset="0"/>
              </a:rPr>
              <a:t>SCADA</a:t>
            </a:r>
            <a:endParaRPr lang="en-GB" dirty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98045" y="3425834"/>
            <a:ext cx="36086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sz="1200" b="1" u="none" dirty="0" smtClean="0">
                <a:solidFill>
                  <a:srgbClr val="1F497D"/>
                </a:solidFill>
                <a:latin typeface="Tahoma" pitchFamily="34" charset="0"/>
              </a:rPr>
              <a:t>Gerçek zamanlı grafik bilgi ve kontrol ekranı</a:t>
            </a:r>
            <a:endParaRPr lang="en-GB" sz="1200" b="1" u="none" dirty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362257" y="2810362"/>
            <a:ext cx="2806212" cy="503237"/>
          </a:xfrm>
          <a:prstGeom prst="rect">
            <a:avLst/>
          </a:prstGeom>
          <a:gradFill rotWithShape="1">
            <a:gsLst>
              <a:gs pos="0">
                <a:srgbClr val="F08A00">
                  <a:alpha val="57999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1200" b="1" dirty="0" smtClean="0">
                <a:solidFill>
                  <a:srgbClr val="1F497D"/>
                </a:solidFill>
                <a:latin typeface="Tahoma" pitchFamily="34" charset="0"/>
              </a:rPr>
              <a:t>Data analizi ve Operasyon sistemi</a:t>
            </a:r>
            <a:endParaRPr lang="en-GB" sz="1200" dirty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362257" y="3482975"/>
            <a:ext cx="2243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sz="1200" b="1" u="none" dirty="0" smtClean="0">
                <a:solidFill>
                  <a:srgbClr val="1F497D"/>
                </a:solidFill>
                <a:latin typeface="Tahoma" pitchFamily="34" charset="0"/>
              </a:rPr>
              <a:t>Proses görüntü ekranı</a:t>
            </a:r>
            <a:endParaRPr lang="en-GB" sz="1200" b="1" dirty="0">
              <a:solidFill>
                <a:srgbClr val="1F497D"/>
              </a:solidFill>
              <a:latin typeface="Tahoma" pitchFamily="34" charset="0"/>
            </a:endParaRPr>
          </a:p>
        </p:txBody>
      </p:sp>
      <p:pic>
        <p:nvPicPr>
          <p:cNvPr id="12" name="Picture 18" descr="Grafico sectel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494" y="3887500"/>
            <a:ext cx="3455377" cy="2185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Line 19"/>
          <p:cNvSpPr>
            <a:spLocks noChangeShapeType="1"/>
          </p:cNvSpPr>
          <p:nvPr/>
        </p:nvSpPr>
        <p:spPr bwMode="auto">
          <a:xfrm>
            <a:off x="4037802" y="3061981"/>
            <a:ext cx="937846" cy="0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u="sng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4" name="Picture 20" descr="00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56" y="3887500"/>
            <a:ext cx="2951285" cy="22129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684" y="2564904"/>
            <a:ext cx="5212372" cy="3909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79989" y="1773238"/>
            <a:ext cx="41610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solidFill>
                  <a:srgbClr val="1F497D"/>
                </a:solidFill>
                <a:latin typeface="Tahoma" pitchFamily="34" charset="0"/>
              </a:rPr>
              <a:t>Bir istasyonun işleyiş kontrol görüntüsü</a:t>
            </a:r>
            <a:endParaRPr lang="en-GB" dirty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79989" y="3432260"/>
            <a:ext cx="1777511" cy="276999"/>
          </a:xfrm>
          <a:prstGeom prst="rect">
            <a:avLst/>
          </a:prstGeom>
          <a:gradFill rotWithShape="1">
            <a:gsLst>
              <a:gs pos="0">
                <a:srgbClr val="F08A00">
                  <a:alpha val="60001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sz="1200" b="1" u="none" dirty="0" smtClean="0">
                <a:solidFill>
                  <a:srgbClr val="1F497D"/>
                </a:solidFill>
                <a:latin typeface="Tahoma" pitchFamily="34" charset="0"/>
              </a:rPr>
              <a:t>Proses işleyiş grafiği</a:t>
            </a:r>
            <a:endParaRPr lang="en-GB" sz="1200" b="1" u="none" dirty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7" name="Text Box 41"/>
          <p:cNvSpPr txBox="1">
            <a:spLocks noChangeArrowheads="1"/>
          </p:cNvSpPr>
          <p:nvPr/>
        </p:nvSpPr>
        <p:spPr bwMode="auto">
          <a:xfrm>
            <a:off x="1465386" y="1027115"/>
            <a:ext cx="35734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sz="2400" b="1" u="none" dirty="0" smtClean="0">
                <a:solidFill>
                  <a:prstClr val="white"/>
                </a:solidFill>
                <a:latin typeface="Tahoma" pitchFamily="34" charset="0"/>
              </a:rPr>
              <a:t>Sistem nasıl çalışıyor</a:t>
            </a:r>
            <a:r>
              <a:rPr lang="en-GB" sz="2000" b="1" u="none" dirty="0" smtClean="0">
                <a:solidFill>
                  <a:prstClr val="white"/>
                </a:solidFill>
                <a:latin typeface="Tahoma" pitchFamily="34" charset="0"/>
              </a:rPr>
              <a:t>?</a:t>
            </a:r>
            <a:endParaRPr lang="en-GB" sz="2400" b="1" u="none" dirty="0">
              <a:solidFill>
                <a:prstClr val="white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6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15511" y="2492896"/>
            <a:ext cx="6992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Üretim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u="none" dirty="0" err="1">
                <a:solidFill>
                  <a:srgbClr val="1F497D"/>
                </a:solidFill>
                <a:latin typeface="Tahoma" pitchFamily="34" charset="0"/>
              </a:rPr>
              <a:t>ve</a:t>
            </a:r>
            <a:r>
              <a:rPr lang="en-GB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kanalizasyon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u="none" dirty="0" err="1" smtClean="0">
                <a:solidFill>
                  <a:srgbClr val="1F497D"/>
                </a:solidFill>
                <a:latin typeface="Tahoma" pitchFamily="34" charset="0"/>
              </a:rPr>
              <a:t>hizmetlerin</a:t>
            </a: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de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u="none" dirty="0">
                <a:solidFill>
                  <a:srgbClr val="1F497D"/>
                </a:solidFill>
                <a:latin typeface="Tahoma" pitchFamily="34" charset="0"/>
              </a:rPr>
              <a:t>optimum </a:t>
            </a:r>
            <a:r>
              <a:rPr lang="en-GB" u="none" dirty="0" err="1">
                <a:solidFill>
                  <a:srgbClr val="1F497D"/>
                </a:solidFill>
                <a:latin typeface="Tahoma" pitchFamily="34" charset="0"/>
              </a:rPr>
              <a:t>sistem</a:t>
            </a:r>
            <a:r>
              <a:rPr lang="en-GB" u="none" dirty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u="none" dirty="0" err="1">
                <a:solidFill>
                  <a:srgbClr val="1F497D"/>
                </a:solidFill>
                <a:latin typeface="Tahoma" pitchFamily="34" charset="0"/>
              </a:rPr>
              <a:t>performansı</a:t>
            </a:r>
            <a:endParaRPr lang="en-GB" u="none" dirty="0">
              <a:solidFill>
                <a:srgbClr val="1F497D"/>
              </a:solidFill>
              <a:latin typeface="Tahoma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a</a:t>
            </a:r>
            <a:r>
              <a:rPr lang="en-GB" u="none" dirty="0" err="1" smtClean="0">
                <a:solidFill>
                  <a:srgbClr val="1F497D"/>
                </a:solidFill>
                <a:latin typeface="Tahoma" pitchFamily="34" charset="0"/>
              </a:rPr>
              <a:t>na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 </a:t>
            </a:r>
            <a:r>
              <a:rPr lang="en-GB" u="none" dirty="0" err="1" smtClean="0">
                <a:solidFill>
                  <a:srgbClr val="1F497D"/>
                </a:solidFill>
                <a:latin typeface="Tahoma" pitchFamily="34" charset="0"/>
              </a:rPr>
              <a:t>hedef</a:t>
            </a:r>
            <a:r>
              <a:rPr lang="tr-TR" u="none" dirty="0" smtClean="0">
                <a:solidFill>
                  <a:srgbClr val="1F497D"/>
                </a:solidFill>
                <a:latin typeface="Tahoma" pitchFamily="34" charset="0"/>
              </a:rPr>
              <a:t>imizdir</a:t>
            </a:r>
            <a:r>
              <a:rPr lang="en-GB" u="none" dirty="0" smtClean="0">
                <a:solidFill>
                  <a:srgbClr val="1F497D"/>
                </a:solidFill>
                <a:latin typeface="Tahoma" pitchFamily="34" charset="0"/>
              </a:rPr>
              <a:t>.</a:t>
            </a:r>
            <a:endParaRPr lang="tr-TR" u="none" dirty="0" smtClean="0">
              <a:solidFill>
                <a:srgbClr val="1F497D"/>
              </a:solidFill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867401" y="3473314"/>
            <a:ext cx="21307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Production Control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881255" y="4029798"/>
            <a:ext cx="21275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Network efficiency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867401" y="4664661"/>
            <a:ext cx="29241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Evolution of consumptions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2483828" y="4306889"/>
            <a:ext cx="2376204" cy="647700"/>
          </a:xfrm>
          <a:prstGeom prst="rightArrow">
            <a:avLst>
              <a:gd name="adj1" fmla="val 50000"/>
              <a:gd name="adj2" fmla="val 45221"/>
            </a:avLst>
          </a:prstGeom>
          <a:solidFill>
            <a:srgbClr val="FF6600">
              <a:alpha val="56078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1F497D"/>
                </a:solidFill>
                <a:latin typeface="Arial" pitchFamily="34" charset="0"/>
              </a:rPr>
              <a:t>ANALYSIS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404303" y="663855"/>
            <a:ext cx="43932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3200" b="1" u="none" dirty="0">
                <a:solidFill>
                  <a:prstClr val="white"/>
                </a:solidFill>
                <a:latin typeface="Tahoma" pitchFamily="34" charset="0"/>
              </a:rPr>
              <a:t>Data </a:t>
            </a:r>
            <a:r>
              <a:rPr lang="tr-TR" sz="3200" b="1" u="none" dirty="0" smtClean="0">
                <a:solidFill>
                  <a:prstClr val="white"/>
                </a:solidFill>
                <a:latin typeface="Tahoma" pitchFamily="34" charset="0"/>
              </a:rPr>
              <a:t>Akışı</a:t>
            </a:r>
            <a:endParaRPr lang="en-GB" sz="3200" b="1" u="none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755577" y="3608391"/>
            <a:ext cx="1297428" cy="1189037"/>
          </a:xfrm>
          <a:prstGeom prst="flowChartMagneticDisk">
            <a:avLst/>
          </a:prstGeom>
          <a:gradFill rotWithShape="1">
            <a:gsLst>
              <a:gs pos="0">
                <a:srgbClr val="99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>
                <a:solidFill>
                  <a:srgbClr val="1F497D"/>
                </a:solidFill>
                <a:latin typeface="Arial" pitchFamily="34" charset="0"/>
              </a:rPr>
              <a:t>DATA BASE OF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>
                <a:solidFill>
                  <a:srgbClr val="1F497D"/>
                </a:solidFill>
                <a:latin typeface="Arial" pitchFamily="34" charset="0"/>
              </a:rPr>
              <a:t>Remote controlled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>
                <a:solidFill>
                  <a:srgbClr val="1F497D"/>
                </a:solidFill>
                <a:latin typeface="Arial" pitchFamily="34" charset="0"/>
              </a:rPr>
              <a:t>data</a:t>
            </a:r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2124808" y="4078288"/>
            <a:ext cx="359020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u="sng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4588" name="AutoShape 12"/>
          <p:cNvSpPr>
            <a:spLocks/>
          </p:cNvSpPr>
          <p:nvPr/>
        </p:nvSpPr>
        <p:spPr bwMode="auto">
          <a:xfrm>
            <a:off x="5148064" y="3334545"/>
            <a:ext cx="647533" cy="2592387"/>
          </a:xfrm>
          <a:prstGeom prst="leftBrace">
            <a:avLst>
              <a:gd name="adj1" fmla="val 138861"/>
              <a:gd name="adj2" fmla="val 50000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u="sng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881255" y="5300663"/>
            <a:ext cx="32752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b="1" u="none" dirty="0">
                <a:solidFill>
                  <a:srgbClr val="1F497D"/>
                </a:solidFill>
                <a:latin typeface="Tahoma" pitchFamily="34" charset="0"/>
              </a:rPr>
              <a:t>Other remote controlled signs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755577" y="4833938"/>
            <a:ext cx="1297427" cy="1187450"/>
          </a:xfrm>
          <a:prstGeom prst="flowChartMagneticDisk">
            <a:avLst/>
          </a:prstGeom>
          <a:gradFill rotWithShape="1">
            <a:gsLst>
              <a:gs pos="0">
                <a:srgbClr val="99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1F497D"/>
                </a:solidFill>
                <a:latin typeface="Arial" pitchFamily="34" charset="0"/>
              </a:rPr>
              <a:t>DATA BASE OF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1F497D"/>
                </a:solidFill>
                <a:latin typeface="Arial" pitchFamily="34" charset="0"/>
              </a:rPr>
              <a:t>CUSTOMERS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solidFill>
                  <a:srgbClr val="1F497D"/>
                </a:solidFill>
                <a:latin typeface="Arial" pitchFamily="34" charset="0"/>
              </a:rPr>
              <a:t>data</a:t>
            </a: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2124808" y="5300663"/>
            <a:ext cx="359020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u="sng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1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5EA4D7"/>
              </a:clrFrom>
              <a:clrTo>
                <a:srgbClr val="5EA4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4215020" cy="3130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24 saatlik numune alıcı cihaz</a:t>
            </a:r>
          </a:p>
          <a:p>
            <a:r>
              <a:rPr lang="tr-TR" dirty="0" smtClean="0"/>
              <a:t>N analizör</a:t>
            </a:r>
          </a:p>
          <a:p>
            <a:r>
              <a:rPr lang="tr-TR" dirty="0" smtClean="0"/>
              <a:t>P analizör</a:t>
            </a:r>
          </a:p>
          <a:p>
            <a:r>
              <a:rPr lang="tr-TR" dirty="0" smtClean="0"/>
              <a:t>COD analizör</a:t>
            </a:r>
          </a:p>
          <a:p>
            <a:r>
              <a:rPr lang="tr-TR" dirty="0" err="1" smtClean="0"/>
              <a:t>pH</a:t>
            </a:r>
            <a:endParaRPr lang="tr-TR" dirty="0" smtClean="0"/>
          </a:p>
          <a:p>
            <a:r>
              <a:rPr lang="tr-TR" dirty="0" smtClean="0"/>
              <a:t>İletkenlik Ölçer</a:t>
            </a:r>
          </a:p>
          <a:p>
            <a:r>
              <a:rPr lang="tr-TR" dirty="0" smtClean="0"/>
              <a:t>Sonuçları </a:t>
            </a:r>
            <a:r>
              <a:rPr lang="tr-TR" dirty="0" err="1" smtClean="0"/>
              <a:t>loglama</a:t>
            </a:r>
            <a:r>
              <a:rPr lang="tr-TR" dirty="0" smtClean="0"/>
              <a:t>; PLC</a:t>
            </a:r>
          </a:p>
          <a:p>
            <a:r>
              <a:rPr lang="tr-TR" dirty="0" smtClean="0"/>
              <a:t>GSM haberleşme modülü</a:t>
            </a: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50 ADET PAKET ARITMA LABORATUVARI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41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LABORATUVAR PROSESİ</a:t>
            </a:r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97284"/>
            <a:ext cx="8136903" cy="5069818"/>
          </a:xfrm>
        </p:spPr>
      </p:pic>
    </p:spTree>
    <p:extLst>
      <p:ext uri="{BB962C8B-B14F-4D97-AF65-F5344CB8AC3E}">
        <p14:creationId xmlns:p14="http://schemas.microsoft.com/office/powerpoint/2010/main" val="587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9138"/>
            <a:ext cx="8496944" cy="6543816"/>
          </a:xfrm>
        </p:spPr>
      </p:pic>
    </p:spTree>
    <p:extLst>
      <p:ext uri="{BB962C8B-B14F-4D97-AF65-F5344CB8AC3E}">
        <p14:creationId xmlns:p14="http://schemas.microsoft.com/office/powerpoint/2010/main" val="10880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2" y="363784"/>
            <a:ext cx="8508116" cy="6536930"/>
          </a:xfrm>
        </p:spPr>
      </p:pic>
    </p:spTree>
    <p:extLst>
      <p:ext uri="{BB962C8B-B14F-4D97-AF65-F5344CB8AC3E}">
        <p14:creationId xmlns:p14="http://schemas.microsoft.com/office/powerpoint/2010/main" val="10880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602840"/>
          </a:xfrm>
        </p:spPr>
      </p:pic>
    </p:spTree>
    <p:extLst>
      <p:ext uri="{BB962C8B-B14F-4D97-AF65-F5344CB8AC3E}">
        <p14:creationId xmlns:p14="http://schemas.microsoft.com/office/powerpoint/2010/main" val="41885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7" y="116632"/>
            <a:ext cx="8911407" cy="6336704"/>
          </a:xfrm>
        </p:spPr>
      </p:pic>
    </p:spTree>
    <p:extLst>
      <p:ext uri="{BB962C8B-B14F-4D97-AF65-F5344CB8AC3E}">
        <p14:creationId xmlns:p14="http://schemas.microsoft.com/office/powerpoint/2010/main" val="41314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PAKET ARITMA SİSTEMİ YERLEŞİM PLANI</a:t>
            </a:r>
            <a:endParaRPr lang="tr-T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51" y="2564904"/>
            <a:ext cx="7328609" cy="401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PAKET ARITMA SİSTEMİ BORULAMA  ŞEMASI</a:t>
            </a:r>
            <a:endParaRPr lang="tr-T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916" y="1990045"/>
            <a:ext cx="6754168" cy="486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PAKET ARITMA SİSTEM ŞEMASI</a:t>
            </a:r>
            <a:endParaRPr lang="tr-T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84" y="1999572"/>
            <a:ext cx="6849431" cy="48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3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346272" y="1764452"/>
            <a:ext cx="3123869" cy="2913773"/>
          </a:xfrm>
          <a:ln>
            <a:noFill/>
          </a:ln>
        </p:spPr>
        <p:txBody>
          <a:bodyPr/>
          <a:lstStyle/>
          <a:p>
            <a:r>
              <a:rPr lang="tr-TR" dirty="0" smtClean="0"/>
              <a:t>SCADA</a:t>
            </a:r>
          </a:p>
          <a:p>
            <a:r>
              <a:rPr lang="tr-TR" dirty="0" smtClean="0"/>
              <a:t>4 Operatör</a:t>
            </a:r>
          </a:p>
          <a:p>
            <a:r>
              <a:rPr lang="tr-TR" dirty="0" smtClean="0"/>
              <a:t>1 Sekreter</a:t>
            </a:r>
          </a:p>
          <a:p>
            <a:r>
              <a:rPr lang="tr-TR" dirty="0" smtClean="0"/>
              <a:t>1 Şoför</a:t>
            </a:r>
          </a:p>
          <a:p>
            <a:r>
              <a:rPr lang="tr-TR" dirty="0" smtClean="0"/>
              <a:t>1 Proje Müdürü</a:t>
            </a:r>
          </a:p>
          <a:p>
            <a:r>
              <a:rPr lang="tr-TR" dirty="0" smtClean="0"/>
              <a:t>1 SW/HW uzmanı</a:t>
            </a: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714408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tr-TR" sz="3600" dirty="0" smtClean="0"/>
              <a:t>ORGANİZASYON</a:t>
            </a:r>
            <a:endParaRPr lang="tr-TR" sz="3600" dirty="0"/>
          </a:p>
        </p:txBody>
      </p:sp>
      <p:sp>
        <p:nvSpPr>
          <p:cNvPr id="4" name="İçerik Yer Tutucusu 1"/>
          <p:cNvSpPr txBox="1">
            <a:spLocks/>
          </p:cNvSpPr>
          <p:nvPr/>
        </p:nvSpPr>
        <p:spPr>
          <a:xfrm>
            <a:off x="5175734" y="2492896"/>
            <a:ext cx="3123869" cy="14568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1 Laborant</a:t>
            </a:r>
          </a:p>
          <a:p>
            <a:r>
              <a:rPr lang="tr-TR" dirty="0" smtClean="0"/>
              <a:t>1 Elektro-mekanikçi</a:t>
            </a:r>
          </a:p>
          <a:p>
            <a:r>
              <a:rPr lang="tr-TR" dirty="0" smtClean="0"/>
              <a:t>1 Şoför</a:t>
            </a:r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1178820"/>
            <a:ext cx="1297150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tr-TR" sz="2400" dirty="0" smtClean="0"/>
              <a:t>MERKEZ</a:t>
            </a:r>
            <a:endParaRPr lang="tr-T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447" y="1706666"/>
            <a:ext cx="92044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tr-TR" sz="2400" dirty="0" smtClean="0"/>
              <a:t>SAHA</a:t>
            </a:r>
            <a:endParaRPr lang="tr-TR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737669" y="1085617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97" name="Picture 119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782" y="4797540"/>
            <a:ext cx="2719403" cy="1807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9" name="TextBox 238"/>
          <p:cNvSpPr txBox="1"/>
          <p:nvPr/>
        </p:nvSpPr>
        <p:spPr>
          <a:xfrm>
            <a:off x="539552" y="5478859"/>
            <a:ext cx="187583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tr-TR" sz="2400" dirty="0" smtClean="0"/>
              <a:t>7/24 Gözetim</a:t>
            </a:r>
            <a:endParaRPr lang="tr-TR" sz="2400" dirty="0"/>
          </a:p>
        </p:txBody>
      </p:sp>
      <p:sp>
        <p:nvSpPr>
          <p:cNvPr id="241" name="TextBox 240"/>
          <p:cNvSpPr txBox="1"/>
          <p:nvPr/>
        </p:nvSpPr>
        <p:spPr>
          <a:xfrm>
            <a:off x="6012160" y="4054916"/>
            <a:ext cx="2601994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tr-TR" sz="2400" dirty="0" smtClean="0"/>
              <a:t>Gezici Laboratuvar</a:t>
            </a:r>
            <a:endParaRPr lang="tr-TR" sz="2400" dirty="0"/>
          </a:p>
        </p:txBody>
      </p:sp>
      <p:cxnSp>
        <p:nvCxnSpPr>
          <p:cNvPr id="1208" name="Elbow Connector 1207"/>
          <p:cNvCxnSpPr>
            <a:endCxn id="5" idx="1"/>
          </p:cNvCxnSpPr>
          <p:nvPr/>
        </p:nvCxnSpPr>
        <p:spPr>
          <a:xfrm>
            <a:off x="683568" y="1085617"/>
            <a:ext cx="576064" cy="3240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392" y="4776914"/>
            <a:ext cx="3175000" cy="1827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43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rmAutofit fontScale="90000"/>
          </a:bodyPr>
          <a:lstStyle/>
          <a:p>
            <a:r>
              <a:rPr lang="tr-TR" sz="3600" dirty="0" smtClean="0"/>
              <a:t>ÜLKE İÇİNDE PAKET ARITIM DAĞILIMI</a:t>
            </a:r>
            <a:endParaRPr lang="tr-TR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1373217"/>
            <a:ext cx="8712968" cy="5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827584" y="2636912"/>
            <a:ext cx="7408333" cy="3384376"/>
          </a:xfrm>
        </p:spPr>
        <p:txBody>
          <a:bodyPr>
            <a:normAutofit/>
          </a:bodyPr>
          <a:lstStyle/>
          <a:p>
            <a:r>
              <a:rPr lang="tr-TR" dirty="0" err="1" smtClean="0"/>
              <a:t>Blower</a:t>
            </a:r>
            <a:r>
              <a:rPr lang="tr-TR" dirty="0" smtClean="0"/>
              <a:t> </a:t>
            </a:r>
            <a:r>
              <a:rPr lang="tr-TR" dirty="0" err="1" smtClean="0"/>
              <a:t>Diffuzor</a:t>
            </a:r>
            <a:r>
              <a:rPr lang="tr-TR" dirty="0" smtClean="0"/>
              <a:t>  -  Motor ….. 	ON/OFF/ARIZA</a:t>
            </a:r>
          </a:p>
          <a:p>
            <a:r>
              <a:rPr lang="tr-TR" dirty="0" err="1" smtClean="0"/>
              <a:t>Blower</a:t>
            </a:r>
            <a:r>
              <a:rPr lang="tr-TR" dirty="0" smtClean="0"/>
              <a:t> MBR  -  Motor …..		ON/OFF/ARIZA</a:t>
            </a:r>
          </a:p>
          <a:p>
            <a:r>
              <a:rPr lang="tr-TR" dirty="0" smtClean="0"/>
              <a:t>MBR yıkama dozaj pompası (1)..	ON/OFF/ARIZA</a:t>
            </a:r>
          </a:p>
          <a:p>
            <a:r>
              <a:rPr lang="tr-TR" dirty="0"/>
              <a:t>MBR yıkama dozaj pompası </a:t>
            </a:r>
            <a:r>
              <a:rPr lang="tr-TR" dirty="0" smtClean="0"/>
              <a:t>(2)..</a:t>
            </a:r>
            <a:r>
              <a:rPr lang="tr-TR" dirty="0"/>
              <a:t>	ON/OFF/ARIZA</a:t>
            </a:r>
          </a:p>
          <a:p>
            <a:r>
              <a:rPr lang="tr-TR" dirty="0" smtClean="0"/>
              <a:t>Termometre sıcaklık  ….  Analog – Elektronik bildirim</a:t>
            </a:r>
          </a:p>
          <a:p>
            <a:r>
              <a:rPr lang="tr-TR" dirty="0" smtClean="0"/>
              <a:t>Giriş pompası    …………		ON/OFF/ARIZA</a:t>
            </a:r>
          </a:p>
          <a:p>
            <a:r>
              <a:rPr lang="tr-TR" dirty="0" smtClean="0"/>
              <a:t>Kimyasal tank seviye ölçer ……	Seviye Göstergesi</a:t>
            </a:r>
          </a:p>
          <a:p>
            <a:endParaRPr lang="tr-TR" dirty="0" smtClean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PLC BOARD İLE MERKEZE İLETİLECEK BİLGİLER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1907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304915" y="1700808"/>
            <a:ext cx="5068085" cy="1041565"/>
          </a:xfrm>
          <a:ln>
            <a:noFill/>
          </a:ln>
        </p:spPr>
        <p:txBody>
          <a:bodyPr/>
          <a:lstStyle/>
          <a:p>
            <a:r>
              <a:rPr lang="tr-TR" dirty="0" smtClean="0"/>
              <a:t>Sahada 250 çalışma günü</a:t>
            </a:r>
          </a:p>
          <a:p>
            <a:r>
              <a:rPr lang="tr-TR" dirty="0" smtClean="0"/>
              <a:t>Tesislere ortalama 350 km seyahat</a:t>
            </a:r>
          </a:p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tr-TR" sz="3600" dirty="0" smtClean="0"/>
              <a:t>SAHA ÇALIŞMALARI ve BAKIM</a:t>
            </a:r>
            <a:endParaRPr lang="tr-TR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4915" y="2915652"/>
            <a:ext cx="8595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r-TR" b="1" dirty="0" smtClean="0"/>
              <a:t>BAKIM</a:t>
            </a:r>
            <a:endParaRPr lang="tr-TR" b="1" dirty="0"/>
          </a:p>
        </p:txBody>
      </p:sp>
      <p:sp>
        <p:nvSpPr>
          <p:cNvPr id="5" name="İçerik Yer Tutucusu 1"/>
          <p:cNvSpPr txBox="1">
            <a:spLocks/>
          </p:cNvSpPr>
          <p:nvPr/>
        </p:nvSpPr>
        <p:spPr>
          <a:xfrm>
            <a:off x="304915" y="3284984"/>
            <a:ext cx="6984777" cy="30963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MBR yıkama ve yerleştirme</a:t>
            </a:r>
          </a:p>
          <a:p>
            <a:r>
              <a:rPr lang="tr-TR" dirty="0" smtClean="0"/>
              <a:t>Kimyasal hazırlama ve doldurma</a:t>
            </a:r>
          </a:p>
          <a:p>
            <a:r>
              <a:rPr lang="tr-TR" dirty="0" smtClean="0"/>
              <a:t>Numune alma; </a:t>
            </a:r>
            <a:r>
              <a:rPr lang="tr-TR" dirty="0" err="1" smtClean="0"/>
              <a:t>kompozit</a:t>
            </a:r>
            <a:r>
              <a:rPr lang="tr-TR" dirty="0" smtClean="0"/>
              <a:t> 2 saatlik</a:t>
            </a:r>
          </a:p>
          <a:p>
            <a:r>
              <a:rPr lang="tr-TR" dirty="0" smtClean="0"/>
              <a:t>KOI, TSS ve </a:t>
            </a:r>
            <a:r>
              <a:rPr lang="tr-TR" dirty="0" err="1" smtClean="0"/>
              <a:t>Türbitidy</a:t>
            </a:r>
            <a:r>
              <a:rPr lang="tr-TR" dirty="0" smtClean="0"/>
              <a:t> veya iletkenlik ölçümü N ve P</a:t>
            </a:r>
          </a:p>
          <a:p>
            <a:r>
              <a:rPr lang="tr-TR" dirty="0" err="1" smtClean="0"/>
              <a:t>Gress</a:t>
            </a:r>
            <a:r>
              <a:rPr lang="tr-TR" dirty="0" smtClean="0"/>
              <a:t> yağlama</a:t>
            </a:r>
          </a:p>
          <a:p>
            <a:r>
              <a:rPr lang="tr-TR" dirty="0" smtClean="0"/>
              <a:t>Gözle kontrol</a:t>
            </a:r>
          </a:p>
          <a:p>
            <a:r>
              <a:rPr lang="tr-TR" dirty="0" err="1" smtClean="0"/>
              <a:t>Membran</a:t>
            </a:r>
            <a:r>
              <a:rPr lang="tr-TR" dirty="0" smtClean="0"/>
              <a:t> ve </a:t>
            </a:r>
            <a:r>
              <a:rPr lang="tr-TR" dirty="0" err="1" smtClean="0"/>
              <a:t>Diffüzör</a:t>
            </a:r>
            <a:r>
              <a:rPr lang="tr-TR" dirty="0" smtClean="0"/>
              <a:t> yenileme 5 yılda bir </a:t>
            </a:r>
          </a:p>
        </p:txBody>
      </p:sp>
    </p:spTree>
    <p:extLst>
      <p:ext uri="{BB962C8B-B14F-4D97-AF65-F5344CB8AC3E}">
        <p14:creationId xmlns:p14="http://schemas.microsoft.com/office/powerpoint/2010/main" val="410560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897549"/>
          </a:xfrm>
        </p:spPr>
        <p:txBody>
          <a:bodyPr/>
          <a:lstStyle/>
          <a:p>
            <a:r>
              <a:rPr lang="tr-TR" dirty="0" smtClean="0"/>
              <a:t>Her tesis için yılda 2 arıza öngörülmüştür</a:t>
            </a:r>
          </a:p>
          <a:p>
            <a:r>
              <a:rPr lang="tr-TR" dirty="0" smtClean="0"/>
              <a:t>50 tesis için 100 arıza</a:t>
            </a: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ARIZALAR</a:t>
            </a:r>
            <a:endParaRPr lang="tr-T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284984"/>
            <a:ext cx="2691887" cy="3254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66" y="4149080"/>
            <a:ext cx="4080606" cy="215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11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874</TotalTime>
  <Words>278</Words>
  <Application>Microsoft Office PowerPoint</Application>
  <PresentationFormat>Ekran Gösterisi (4:3)</PresentationFormat>
  <Paragraphs>84</Paragraphs>
  <Slides>19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Waveform</vt:lpstr>
      <vt:lpstr>MOĞOLİSTAN 50 ADET PAKET ARITMA</vt:lpstr>
      <vt:lpstr>PAKET ARITMA SİSTEMİ YERLEŞİM PLANI</vt:lpstr>
      <vt:lpstr>PAKET ARITMA SİSTEMİ BORULAMA  ŞEMASI</vt:lpstr>
      <vt:lpstr>PAKET ARITMA SİSTEM ŞEMASI</vt:lpstr>
      <vt:lpstr>ORGANİZASYON</vt:lpstr>
      <vt:lpstr>ÜLKE İÇİNDE PAKET ARITIM DAĞILIMI</vt:lpstr>
      <vt:lpstr>PLC BOARD İLE MERKEZE İLETİLECEK BİLGİLER</vt:lpstr>
      <vt:lpstr>SAHA ÇALIŞMALARI ve BAKIM</vt:lpstr>
      <vt:lpstr>ARIZALAR</vt:lpstr>
      <vt:lpstr>Graphic Display</vt:lpstr>
      <vt:lpstr>PowerPoint Sunusu</vt:lpstr>
      <vt:lpstr>PowerPoint Sunusu</vt:lpstr>
      <vt:lpstr>PowerPoint Sunusu</vt:lpstr>
      <vt:lpstr>50 ADET PAKET ARITMA LABORATUVARI</vt:lpstr>
      <vt:lpstr>LABORATUVAR PROSESİ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WWTP PAKET ARITMA</dc:title>
  <dc:creator>Altan Omur</dc:creator>
  <cp:lastModifiedBy>Altan Omur</cp:lastModifiedBy>
  <cp:revision>40</cp:revision>
  <dcterms:created xsi:type="dcterms:W3CDTF">2014-12-16T10:26:59Z</dcterms:created>
  <dcterms:modified xsi:type="dcterms:W3CDTF">2015-01-28T12:36:18Z</dcterms:modified>
</cp:coreProperties>
</file>